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7"/>
  </p:notesMasterIdLst>
  <p:sldIdLst>
    <p:sldId id="272" r:id="rId2"/>
    <p:sldId id="273" r:id="rId3"/>
    <p:sldId id="274" r:id="rId4"/>
    <p:sldId id="275" r:id="rId5"/>
    <p:sldId id="277" r:id="rId6"/>
    <p:sldId id="276" r:id="rId7"/>
    <p:sldId id="261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9" r:id="rId23"/>
    <p:sldId id="296" r:id="rId24"/>
    <p:sldId id="297" r:id="rId25"/>
    <p:sldId id="298" r:id="rId26"/>
  </p:sldIdLst>
  <p:sldSz cx="9144000" cy="5143500" type="screen16x9"/>
  <p:notesSz cx="6805613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George Rozen" initials="SGR" lastIdx="1" clrIdx="0">
    <p:extLst>
      <p:ext uri="{19B8F6BF-5375-455C-9EA6-DF929625EA0E}">
        <p15:presenceInfo xmlns:p15="http://schemas.microsoft.com/office/powerpoint/2012/main" userId="S::gmssgr@nus.edu.sg::bf7d8d9c-2937-4ac8-a471-fd434a8423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11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7T13:37:10.614" idx="1">
    <p:pos x="5096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3ceecca9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f3ceecca9_2_133:notes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blue, RNA red, miRNA green, bisulfite purple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3ceecca9_2_133:notes"/>
          <p:cNvSpPr txBox="1">
            <a:spLocks noGrp="1"/>
          </p:cNvSpPr>
          <p:nvPr>
            <p:ph type="sldNum" idx="12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3ceecca9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f3ceecca9_2_91:notes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f3ceecca9_2_91:notes"/>
          <p:cNvSpPr txBox="1">
            <a:spLocks noGrp="1"/>
          </p:cNvSpPr>
          <p:nvPr>
            <p:ph type="sldNum" idx="12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96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2">
            <a:alphaModFix/>
          </a:blip>
          <a:srcRect l="7765" t="9717" r="11057" b="13656"/>
          <a:stretch/>
        </p:blipFill>
        <p:spPr>
          <a:xfrm>
            <a:off x="8001000" y="27589"/>
            <a:ext cx="1095283" cy="806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16B-F7BF-4655-8C15-5B9B4B23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8073"/>
            <a:ext cx="8686800" cy="3402419"/>
          </a:xfrm>
        </p:spPr>
        <p:txBody>
          <a:bodyPr/>
          <a:lstStyle/>
          <a:p>
            <a:r>
              <a:rPr lang="en-SG" dirty="0"/>
              <a:t>NGS (next generation sequencing) generates short reads, and usually the short reads need to be mapped (aligned) to a reference sequence. For genome sequencing, this is a reference genome.</a:t>
            </a:r>
            <a:br>
              <a:rPr lang="en-SG" dirty="0"/>
            </a:br>
            <a:br>
              <a:rPr lang="en-SG" dirty="0"/>
            </a:br>
            <a:r>
              <a:rPr lang="en-SG" dirty="0"/>
              <a:t>Why does the technology generate short reads?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0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B7417-9135-4E04-B00C-AFDF2D74A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9" t="-421" r="21375" b="46848"/>
          <a:stretch/>
        </p:blipFill>
        <p:spPr>
          <a:xfrm>
            <a:off x="1019798" y="858795"/>
            <a:ext cx="5563263" cy="27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DA198-8BBE-42B1-B2F1-A3C404B1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420" r="33675" b="40839"/>
          <a:stretch/>
        </p:blipFill>
        <p:spPr>
          <a:xfrm>
            <a:off x="1119117" y="352083"/>
            <a:ext cx="6532247" cy="42260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167294-BEB7-4601-B12A-F231CC27C74E}"/>
              </a:ext>
            </a:extLst>
          </p:cNvPr>
          <p:cNvSpPr/>
          <p:nvPr/>
        </p:nvSpPr>
        <p:spPr>
          <a:xfrm>
            <a:off x="447932" y="200179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B174D-944D-46C5-BDA3-F5E4FACDCD28}"/>
              </a:ext>
            </a:extLst>
          </p:cNvPr>
          <p:cNvSpPr txBox="1"/>
          <p:nvPr/>
        </p:nvSpPr>
        <p:spPr>
          <a:xfrm>
            <a:off x="97684" y="1453520"/>
            <a:ext cx="102143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Sample ID</a:t>
            </a:r>
          </a:p>
          <a:p>
            <a:r>
              <a:rPr lang="en-SG" dirty="0"/>
              <a:t>NA12877</a:t>
            </a:r>
          </a:p>
        </p:txBody>
      </p:sp>
    </p:spTree>
    <p:extLst>
      <p:ext uri="{BB962C8B-B14F-4D97-AF65-F5344CB8AC3E}">
        <p14:creationId xmlns:p14="http://schemas.microsoft.com/office/powerpoint/2010/main" val="26870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B2E96-3102-4DBA-B222-77AA58D33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95" b="41201"/>
          <a:stretch/>
        </p:blipFill>
        <p:spPr>
          <a:xfrm>
            <a:off x="872291" y="477796"/>
            <a:ext cx="6344292" cy="364524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6A41873-2394-442C-B9BF-7218F177F1CE}"/>
              </a:ext>
            </a:extLst>
          </p:cNvPr>
          <p:cNvSpPr/>
          <p:nvPr/>
        </p:nvSpPr>
        <p:spPr>
          <a:xfrm rot="16200000">
            <a:off x="1132177" y="1955738"/>
            <a:ext cx="790832" cy="1003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7BE82CD-7C25-44EE-8EA3-2C8C74A45306}"/>
              </a:ext>
            </a:extLst>
          </p:cNvPr>
          <p:cNvSpPr/>
          <p:nvPr/>
        </p:nvSpPr>
        <p:spPr>
          <a:xfrm rot="10800000">
            <a:off x="6976422" y="3434659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B743C-7E7B-4115-BF98-F3CF7D49EEE4}"/>
              </a:ext>
            </a:extLst>
          </p:cNvPr>
          <p:cNvSpPr txBox="1"/>
          <p:nvPr/>
        </p:nvSpPr>
        <p:spPr>
          <a:xfrm>
            <a:off x="2920827" y="4037571"/>
            <a:ext cx="1547684" cy="7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“fishbones” indicate direction of transcription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68CC-142E-4AE3-ACC1-049B8AEEAD5E}"/>
              </a:ext>
            </a:extLst>
          </p:cNvPr>
          <p:cNvSpPr txBox="1"/>
          <p:nvPr/>
        </p:nvSpPr>
        <p:spPr>
          <a:xfrm>
            <a:off x="5380852" y="3774640"/>
            <a:ext cx="1547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HBB (haemoglobin B) gene 3 exons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D65BE-FA24-463F-B189-475A56E2855A}"/>
              </a:ext>
            </a:extLst>
          </p:cNvPr>
          <p:cNvSpPr txBox="1"/>
          <p:nvPr/>
        </p:nvSpPr>
        <p:spPr>
          <a:xfrm>
            <a:off x="1516778" y="3612513"/>
            <a:ext cx="123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3’ (3 prime) UTR (untranslated region)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332243-8F2A-4659-B32A-215A44888774}"/>
              </a:ext>
            </a:extLst>
          </p:cNvPr>
          <p:cNvSpPr/>
          <p:nvPr/>
        </p:nvSpPr>
        <p:spPr>
          <a:xfrm rot="10800000" flipH="1">
            <a:off x="2451272" y="3434659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24006-AC3F-4E33-A3D2-02B672B59963}"/>
              </a:ext>
            </a:extLst>
          </p:cNvPr>
          <p:cNvSpPr txBox="1"/>
          <p:nvPr/>
        </p:nvSpPr>
        <p:spPr>
          <a:xfrm>
            <a:off x="7791970" y="3245417"/>
            <a:ext cx="123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5’ (5 prime) UTR (untranslated region)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ADEAC8-870D-4D67-9A38-782AE9200009}"/>
              </a:ext>
            </a:extLst>
          </p:cNvPr>
          <p:cNvSpPr/>
          <p:nvPr/>
        </p:nvSpPr>
        <p:spPr>
          <a:xfrm rot="16200000">
            <a:off x="4851059" y="40741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A54BF-878B-4F5E-BA66-1353199C6219}"/>
              </a:ext>
            </a:extLst>
          </p:cNvPr>
          <p:cNvSpPr txBox="1"/>
          <p:nvPr/>
        </p:nvSpPr>
        <p:spPr>
          <a:xfrm>
            <a:off x="1577792" y="1631191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Location (on </a:t>
            </a:r>
            <a:r>
              <a:rPr lang="en-SG" dirty="0" err="1"/>
              <a:t>Chr</a:t>
            </a:r>
            <a:r>
              <a:rPr lang="en-SG" dirty="0"/>
              <a:t> 11)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02BE2-5075-4D40-99FC-E656E95086D6}"/>
              </a:ext>
            </a:extLst>
          </p:cNvPr>
          <p:cNvSpPr txBox="1"/>
          <p:nvPr/>
        </p:nvSpPr>
        <p:spPr>
          <a:xfrm>
            <a:off x="1577792" y="871723"/>
            <a:ext cx="338746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Chromosome 11 cartoon with cytobands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F153D-2280-4EBB-8B00-713C35BC0346}"/>
              </a:ext>
            </a:extLst>
          </p:cNvPr>
          <p:cNvSpPr txBox="1"/>
          <p:nvPr/>
        </p:nvSpPr>
        <p:spPr>
          <a:xfrm>
            <a:off x="7341539" y="1302745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q 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45359-FBF4-47AC-A241-AC379B53A39C}"/>
              </a:ext>
            </a:extLst>
          </p:cNvPr>
          <p:cNvSpPr txBox="1"/>
          <p:nvPr/>
        </p:nvSpPr>
        <p:spPr>
          <a:xfrm>
            <a:off x="506874" y="1394826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p arm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C8C54-5C33-4B8E-A9C4-5563C8864986}"/>
              </a:ext>
            </a:extLst>
          </p:cNvPr>
          <p:cNvSpPr txBox="1"/>
          <p:nvPr/>
        </p:nvSpPr>
        <p:spPr>
          <a:xfrm>
            <a:off x="5011777" y="1087049"/>
            <a:ext cx="17956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Centromere location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6D8A48-A75D-49DA-90ED-CA1909DE7993}"/>
              </a:ext>
            </a:extLst>
          </p:cNvPr>
          <p:cNvSpPr/>
          <p:nvPr/>
        </p:nvSpPr>
        <p:spPr>
          <a:xfrm rot="9539044">
            <a:off x="4335862" y="1310534"/>
            <a:ext cx="714295" cy="1333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03ABED-A11D-4D9F-9EF9-2812BD2C7262}"/>
              </a:ext>
            </a:extLst>
          </p:cNvPr>
          <p:cNvSpPr/>
          <p:nvPr/>
        </p:nvSpPr>
        <p:spPr>
          <a:xfrm rot="10800000">
            <a:off x="7326259" y="1974503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C67A6-487A-4056-9899-331BA2A8926C}"/>
              </a:ext>
            </a:extLst>
          </p:cNvPr>
          <p:cNvSpPr txBox="1"/>
          <p:nvPr/>
        </p:nvSpPr>
        <p:spPr>
          <a:xfrm>
            <a:off x="8226767" y="1702603"/>
            <a:ext cx="820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Read depth plot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B115CFB-C3F3-4A4F-BDCC-697B3DD2BB07}"/>
              </a:ext>
            </a:extLst>
          </p:cNvPr>
          <p:cNvSpPr/>
          <p:nvPr/>
        </p:nvSpPr>
        <p:spPr>
          <a:xfrm rot="10800000">
            <a:off x="7326259" y="2671397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FC8F4-433C-4EA5-B99E-16A58C77EA2B}"/>
              </a:ext>
            </a:extLst>
          </p:cNvPr>
          <p:cNvSpPr txBox="1"/>
          <p:nvPr/>
        </p:nvSpPr>
        <p:spPr>
          <a:xfrm>
            <a:off x="8233718" y="2626439"/>
            <a:ext cx="82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7096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5543-4F8D-4685-B215-235B0FD6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56"/>
          <a:stretch/>
        </p:blipFill>
        <p:spPr>
          <a:xfrm>
            <a:off x="380336" y="237867"/>
            <a:ext cx="7036440" cy="326836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011DF6-4EAE-4AD3-B805-F6A906E147FC}"/>
              </a:ext>
            </a:extLst>
          </p:cNvPr>
          <p:cNvSpPr/>
          <p:nvPr/>
        </p:nvSpPr>
        <p:spPr>
          <a:xfrm>
            <a:off x="5761337" y="26505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087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A58D5-E866-4785-9371-A156079F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96"/>
          <a:stretch/>
        </p:blipFill>
        <p:spPr>
          <a:xfrm>
            <a:off x="859161" y="568411"/>
            <a:ext cx="7036440" cy="331778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7DF3FE-E15B-4FA0-830D-2ED9570DC583}"/>
              </a:ext>
            </a:extLst>
          </p:cNvPr>
          <p:cNvSpPr/>
          <p:nvPr/>
        </p:nvSpPr>
        <p:spPr>
          <a:xfrm>
            <a:off x="6243251" y="3073742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414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A7A84-5819-4522-B17F-4BD545019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4" b="21021"/>
          <a:stretch/>
        </p:blipFill>
        <p:spPr>
          <a:xfrm>
            <a:off x="713969" y="997807"/>
            <a:ext cx="7036440" cy="33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574F9-B0CD-4674-A0D6-6DC9ED707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2" b="20601"/>
          <a:stretch/>
        </p:blipFill>
        <p:spPr>
          <a:xfrm>
            <a:off x="797378" y="898953"/>
            <a:ext cx="7036440" cy="34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12B17-9CCC-4467-A476-6AE4CDFE6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3" b="20540"/>
          <a:stretch/>
        </p:blipFill>
        <p:spPr>
          <a:xfrm>
            <a:off x="1300915" y="1155357"/>
            <a:ext cx="7036440" cy="34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241A5-2A6A-4DA3-8217-418E7F57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3" r="136" b="22642"/>
          <a:stretch/>
        </p:blipFill>
        <p:spPr>
          <a:xfrm>
            <a:off x="701613" y="1133730"/>
            <a:ext cx="7036440" cy="33517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409999-1A04-495F-BEE3-A56C65C4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6453316" cy="857250"/>
          </a:xfrm>
        </p:spPr>
        <p:txBody>
          <a:bodyPr/>
          <a:lstStyle/>
          <a:p>
            <a:r>
              <a:rPr lang="en-SG" sz="2000" dirty="0"/>
              <a:t>Heterozygous mutation at 3’ </a:t>
            </a:r>
            <a:r>
              <a:rPr lang="en-SG" sz="2000" dirty="0">
                <a:solidFill>
                  <a:srgbClr val="FF0000"/>
                </a:solidFill>
              </a:rPr>
              <a:t>splice site </a:t>
            </a:r>
            <a:r>
              <a:rPr lang="en-SG" sz="2000" dirty="0"/>
              <a:t>of intron 2 of HBB (beta haemoglobin), “beta-thalassemia trait”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BA675-09B9-4B5D-8343-ED061D4E3109}"/>
              </a:ext>
            </a:extLst>
          </p:cNvPr>
          <p:cNvSpPr txBox="1"/>
          <p:nvPr/>
        </p:nvSpPr>
        <p:spPr>
          <a:xfrm>
            <a:off x="602392" y="4485501"/>
            <a:ext cx="4658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Sequence at splice sites very conserved: 5’ end of intron usually 5’-GT-3’, 3’ end is 5’-AG-3’; this variant takes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2D86E-9480-4FA7-B3A9-EC4B72BFAD88}"/>
              </a:ext>
            </a:extLst>
          </p:cNvPr>
          <p:cNvSpPr txBox="1"/>
          <p:nvPr/>
        </p:nvSpPr>
        <p:spPr>
          <a:xfrm>
            <a:off x="5348747" y="4485501"/>
            <a:ext cx="259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3’-TG-5’ → 3’-TA-5’      5’-AC-3’ → 5’-AT-3’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954A2-A4AF-4CED-9935-679CD88914EA}"/>
              </a:ext>
            </a:extLst>
          </p:cNvPr>
          <p:cNvSpPr/>
          <p:nvPr/>
        </p:nvSpPr>
        <p:spPr>
          <a:xfrm>
            <a:off x="3728651" y="1424116"/>
            <a:ext cx="404684" cy="2835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26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9B946-C104-4082-821D-ADDA88E45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2" b="6607"/>
          <a:stretch/>
        </p:blipFill>
        <p:spPr>
          <a:xfrm>
            <a:off x="667631" y="333632"/>
            <a:ext cx="7036440" cy="4148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7F959-D67D-48C0-904B-0FAC8B3BB1CA}"/>
              </a:ext>
            </a:extLst>
          </p:cNvPr>
          <p:cNvSpPr txBox="1"/>
          <p:nvPr/>
        </p:nvSpPr>
        <p:spPr>
          <a:xfrm>
            <a:off x="5589337" y="3819783"/>
            <a:ext cx="2137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Info on one read and one base in that read</a:t>
            </a:r>
          </a:p>
          <a:p>
            <a:r>
              <a:rPr lang="en-SG" dirty="0"/>
              <a:t>High base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A16C2-3C36-4ACC-ADAD-D591D1ABF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0" t="53633" r="54873" b="5947"/>
          <a:stretch/>
        </p:blipFill>
        <p:spPr>
          <a:xfrm>
            <a:off x="3710116" y="2780271"/>
            <a:ext cx="1810265" cy="20790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250D54-79DB-43A7-8378-1DD35FE37263}"/>
              </a:ext>
            </a:extLst>
          </p:cNvPr>
          <p:cNvSpPr/>
          <p:nvPr/>
        </p:nvSpPr>
        <p:spPr>
          <a:xfrm>
            <a:off x="2919284" y="446696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88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320592-4564-4172-A33C-BAEB5E81C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" t="10629" r="6977" b="3789"/>
          <a:stretch/>
        </p:blipFill>
        <p:spPr>
          <a:xfrm>
            <a:off x="255181" y="493085"/>
            <a:ext cx="82614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A80C6-6A40-4842-9099-0E88015C52D9}"/>
              </a:ext>
            </a:extLst>
          </p:cNvPr>
          <p:cNvSpPr txBox="1"/>
          <p:nvPr/>
        </p:nvSpPr>
        <p:spPr>
          <a:xfrm>
            <a:off x="148856" y="4650415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117409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3D9A7-F17A-4C22-A628-C3E139BF7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22" t="57117"/>
          <a:stretch/>
        </p:blipFill>
        <p:spPr>
          <a:xfrm>
            <a:off x="902043" y="193074"/>
            <a:ext cx="8349779" cy="46507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6A3907-B72A-487C-9EEB-521DA61E5CAF}"/>
              </a:ext>
            </a:extLst>
          </p:cNvPr>
          <p:cNvSpPr/>
          <p:nvPr/>
        </p:nvSpPr>
        <p:spPr>
          <a:xfrm>
            <a:off x="2270554" y="4531840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B208C0F-B61F-490C-BED9-692354A63C1D}"/>
              </a:ext>
            </a:extLst>
          </p:cNvPr>
          <p:cNvSpPr/>
          <p:nvPr/>
        </p:nvSpPr>
        <p:spPr>
          <a:xfrm>
            <a:off x="2333367" y="92160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60FC2-94D4-4B70-86FE-8EC9D50D6BFD}"/>
              </a:ext>
            </a:extLst>
          </p:cNvPr>
          <p:cNvSpPr txBox="1"/>
          <p:nvPr/>
        </p:nvSpPr>
        <p:spPr>
          <a:xfrm>
            <a:off x="689883" y="2988791"/>
            <a:ext cx="2137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the only read with A here; A has low base quality; not real</a:t>
            </a:r>
          </a:p>
        </p:txBody>
      </p:sp>
    </p:spTree>
    <p:extLst>
      <p:ext uri="{BB962C8B-B14F-4D97-AF65-F5344CB8AC3E}">
        <p14:creationId xmlns:p14="http://schemas.microsoft.com/office/powerpoint/2010/main" val="243357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93A00-BC6E-4C9F-9C8B-F21EA3F00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8" t="14247" r="408" b="-1522"/>
          <a:stretch/>
        </p:blipFill>
        <p:spPr>
          <a:xfrm>
            <a:off x="246353" y="654484"/>
            <a:ext cx="7668340" cy="44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8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A58AA-26E8-4434-B8B5-32C58CAA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5"/>
          <a:stretch/>
        </p:blipFill>
        <p:spPr>
          <a:xfrm>
            <a:off x="1031410" y="86498"/>
            <a:ext cx="6457164" cy="48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F5529-582D-47F8-AF31-B92B1B7C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7"/>
          <a:stretch/>
        </p:blipFill>
        <p:spPr>
          <a:xfrm>
            <a:off x="144705" y="64872"/>
            <a:ext cx="7668340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0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2EB41-7C37-481E-9CE0-56E26B68D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4"/>
          <a:stretch/>
        </p:blipFill>
        <p:spPr>
          <a:xfrm>
            <a:off x="737830" y="719781"/>
            <a:ext cx="7668340" cy="442371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DF7A84-6B98-4065-8043-5C2E5E2E843D}"/>
              </a:ext>
            </a:extLst>
          </p:cNvPr>
          <p:cNvSpPr/>
          <p:nvPr/>
        </p:nvSpPr>
        <p:spPr>
          <a:xfrm>
            <a:off x="3444445" y="25362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051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114DC-E1D2-494B-9F4C-C643EC4E7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34"/>
          <a:stretch/>
        </p:blipFill>
        <p:spPr>
          <a:xfrm>
            <a:off x="367127" y="278027"/>
            <a:ext cx="7668340" cy="444225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47557F-5AF0-4DBA-B30D-54EC770B3AAD}"/>
              </a:ext>
            </a:extLst>
          </p:cNvPr>
          <p:cNvSpPr/>
          <p:nvPr/>
        </p:nvSpPr>
        <p:spPr>
          <a:xfrm>
            <a:off x="2245840" y="2051221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57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1B44E-2051-4DBF-9AF7-A074E5548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1" t="4938" r="6511" b="3351"/>
          <a:stretch/>
        </p:blipFill>
        <p:spPr>
          <a:xfrm>
            <a:off x="361506" y="195372"/>
            <a:ext cx="8123275" cy="4455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B3583-9C74-40CC-B052-C2A5AD8C76F2}"/>
              </a:ext>
            </a:extLst>
          </p:cNvPr>
          <p:cNvSpPr txBox="1"/>
          <p:nvPr/>
        </p:nvSpPr>
        <p:spPr>
          <a:xfrm>
            <a:off x="148856" y="4650415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103861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DC5BC-D209-48BC-9CF3-571C2E141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13260" r="8139" b="32901"/>
          <a:stretch/>
        </p:blipFill>
        <p:spPr>
          <a:xfrm>
            <a:off x="48145" y="648586"/>
            <a:ext cx="9047709" cy="3019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D97EC-9FCF-45FD-818B-74339E44E374}"/>
              </a:ext>
            </a:extLst>
          </p:cNvPr>
          <p:cNvSpPr txBox="1"/>
          <p:nvPr/>
        </p:nvSpPr>
        <p:spPr>
          <a:xfrm>
            <a:off x="276446" y="3789178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BB995-8A1A-43EC-A8C1-2158528AB43F}"/>
              </a:ext>
            </a:extLst>
          </p:cNvPr>
          <p:cNvSpPr txBox="1"/>
          <p:nvPr/>
        </p:nvSpPr>
        <p:spPr>
          <a:xfrm>
            <a:off x="255181" y="4494914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Gritty details for reference, do not need to know: https://seekdeep.brown.edu/illumina_paired_info.html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1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769C7-43BF-4950-A9C4-9F157624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29" r="51163" b="17787"/>
          <a:stretch/>
        </p:blipFill>
        <p:spPr>
          <a:xfrm>
            <a:off x="1626781" y="1073887"/>
            <a:ext cx="6224352" cy="383835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05EBA2-3EB4-43E1-B210-1E8DF28D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55259"/>
          </a:xfrm>
        </p:spPr>
        <p:txBody>
          <a:bodyPr/>
          <a:lstStyle/>
          <a:p>
            <a:r>
              <a:rPr lang="en-SG" dirty="0"/>
              <a:t>Flow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9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B7E7-790F-444E-8881-170CA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0"/>
            <a:ext cx="8346558" cy="708394"/>
          </a:xfrm>
        </p:spPr>
        <p:txBody>
          <a:bodyPr/>
          <a:lstStyle/>
          <a:p>
            <a:r>
              <a:rPr lang="en-SG" sz="2800" dirty="0"/>
              <a:t>5 minutes of much more detail from Illumina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D77FF-0ECE-4E21-86A5-8F6B525A5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10" y="708394"/>
            <a:ext cx="8591106" cy="4286250"/>
          </a:xfrm>
        </p:spPr>
        <p:txBody>
          <a:bodyPr/>
          <a:lstStyle/>
          <a:p>
            <a:r>
              <a:rPr lang="en-US" sz="1800" dirty="0"/>
              <a:t>https://youtu.be/fCd6B5HRaZ8</a:t>
            </a:r>
          </a:p>
          <a:p>
            <a:r>
              <a:rPr lang="en-US" sz="1800" dirty="0"/>
              <a:t>What you need to know</a:t>
            </a:r>
          </a:p>
          <a:p>
            <a:pPr lvl="1"/>
            <a:r>
              <a:rPr lang="en-US" sz="1800" dirty="0"/>
              <a:t>DNA (or cDNA) is fragmented</a:t>
            </a:r>
          </a:p>
          <a:p>
            <a:pPr lvl="1"/>
            <a:r>
              <a:rPr lang="en-US" sz="1800" dirty="0"/>
              <a:t>You can optionally select fragments (e.g. just from exons) by hybridization or PCR amplification)</a:t>
            </a:r>
          </a:p>
          <a:p>
            <a:pPr lvl="1"/>
            <a:r>
              <a:rPr lang="en-US" sz="1800" dirty="0"/>
              <a:t>Various adapters and index sequences are added on to the ends of the fragments</a:t>
            </a:r>
          </a:p>
          <a:p>
            <a:pPr lvl="1"/>
            <a:r>
              <a:rPr lang="en-US" sz="1800" dirty="0"/>
              <a:t>Illumina generates reads from both ends (“paired reads”) or just one end</a:t>
            </a:r>
          </a:p>
          <a:p>
            <a:pPr lvl="1"/>
            <a:r>
              <a:rPr lang="en-US" sz="1800" dirty="0"/>
              <a:t>Sometimes, if the fragments are short, paired reads overlap, or reads capture adapter or index sequence at the far end of the fragments</a:t>
            </a:r>
          </a:p>
          <a:p>
            <a:pPr lvl="1"/>
            <a:r>
              <a:rPr lang="en-US" sz="1800" dirty="0"/>
              <a:t>Reading is done by incorporating fluorescently labelled nucleotides</a:t>
            </a:r>
          </a:p>
          <a:p>
            <a:pPr lvl="1"/>
            <a:r>
              <a:rPr lang="en-US" sz="1800" dirty="0"/>
              <a:t>For most applications you have to map (align) the short reads to a reference; this could be a genome or a transcriptome (= the set of all transcripts in an organism)</a:t>
            </a:r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t="4702"/>
          <a:stretch/>
        </p:blipFill>
        <p:spPr>
          <a:xfrm>
            <a:off x="1485900" y="28870"/>
            <a:ext cx="6057900" cy="486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42900" y="57150"/>
            <a:ext cx="4686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read mappers</a:t>
            </a:r>
            <a:b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in wide use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BWA-MEM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TOPHAT2, STAR2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ELAND (from Illumina)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few others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76325" y="2628900"/>
            <a:ext cx="337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(Original URL for this image is dead, but see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https://en.wikipedia.org/wiki/List_of_sequence_alignment_software#Short-read_sequence_alignment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 flipH="1">
            <a:off x="6000750" y="291465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 flipH="1">
            <a:off x="3657600" y="377190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/>
          <p:nvPr/>
        </p:nvSpPr>
        <p:spPr>
          <a:xfrm flipH="1">
            <a:off x="5143500" y="274320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5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IGV (genome assembly browser)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8E181-85CD-4391-ABC2-CBFC2863F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449" y="804735"/>
            <a:ext cx="8229600" cy="539063"/>
          </a:xfrm>
        </p:spPr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https://igv.org/app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CAE2E-838D-4373-B8A2-C0F019E7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99" y="1425114"/>
            <a:ext cx="6228540" cy="35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B873EE-D2E9-4BEB-A603-9B61CC79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97" b="51617"/>
          <a:stretch/>
        </p:blipFill>
        <p:spPr>
          <a:xfrm>
            <a:off x="1507891" y="803189"/>
            <a:ext cx="5729429" cy="31077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0B3FCD-81D5-4C7A-A3C0-B72807210799}"/>
              </a:ext>
            </a:extLst>
          </p:cNvPr>
          <p:cNvSpPr/>
          <p:nvPr/>
        </p:nvSpPr>
        <p:spPr>
          <a:xfrm>
            <a:off x="1479722" y="240647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58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543</Words>
  <Application>Microsoft Office PowerPoint</Application>
  <PresentationFormat>On-screen Show (16:9)</PresentationFormat>
  <Paragraphs>45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Office Theme</vt:lpstr>
      <vt:lpstr>NGS (next generation sequencing) generates short reads, and usually the short reads need to be mapped (aligned) to a reference sequence. For genome sequencing, this is a reference genome.  Why does the technology generate short reads?</vt:lpstr>
      <vt:lpstr>PowerPoint Presentation</vt:lpstr>
      <vt:lpstr>PowerPoint Presentation</vt:lpstr>
      <vt:lpstr>PowerPoint Presentation</vt:lpstr>
      <vt:lpstr>Flow cell</vt:lpstr>
      <vt:lpstr>5 minutes of much more detail from Illumina</vt:lpstr>
      <vt:lpstr>Short read mappers only a few in wide use BWA-MEM TOPHAT2, STAR2 ELAND (from Illumina) and a few others</vt:lpstr>
      <vt:lpstr>IGV (genome assembly browser)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Heterozygous mutation at 3’ splice site of intron 2 of HBB (beta haemoglobin), “beta-thalassemia trait”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GMS6851 – Core Concepts in Bioinformatics  Lecture 3 NGS variant calling as a case study in bioinformatics for low-level data analysis; genome organization at the sequence level</dc:title>
  <cp:lastModifiedBy>Steven George Rozen</cp:lastModifiedBy>
  <cp:revision>59</cp:revision>
  <cp:lastPrinted>2021-01-18T01:50:09Z</cp:lastPrinted>
  <dcterms:modified xsi:type="dcterms:W3CDTF">2022-01-17T00:42:59Z</dcterms:modified>
</cp:coreProperties>
</file>